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6" r:id="rId6"/>
    <p:sldId id="261" r:id="rId7"/>
    <p:sldId id="262" r:id="rId8"/>
    <p:sldId id="263" r:id="rId9"/>
    <p:sldId id="264" r:id="rId10"/>
    <p:sldId id="265" r:id="rId11"/>
    <p:sldId id="268" r:id="rId12"/>
    <p:sldId id="267" r:id="rId13"/>
    <p:sldId id="269" r:id="rId14"/>
    <p:sldId id="270" r:id="rId15"/>
    <p:sldId id="271" r:id="rId16"/>
    <p:sldId id="272" r:id="rId17"/>
    <p:sldId id="273" r:id="rId18"/>
    <p:sldId id="275" r:id="rId19"/>
    <p:sldId id="276" r:id="rId20"/>
    <p:sldId id="27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69"/>
  </p:normalViewPr>
  <p:slideViewPr>
    <p:cSldViewPr snapToGrid="0" snapToObjects="1" showGuides="1">
      <p:cViewPr varScale="1">
        <p:scale>
          <a:sx n="114" d="100"/>
          <a:sy n="114" d="100"/>
        </p:scale>
        <p:origin x="168" y="100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png>
</file>

<file path=ppt/media/image2.tiff>
</file>

<file path=ppt/media/image3.tiff>
</file>

<file path=ppt/media/image4.tiff>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29BCC14-2EDA-7C4C-9944-5E9324036C05}" type="datetimeFigureOut">
              <a:rPr lang="en-US" smtClean="0"/>
              <a:t>4/1/16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4BE56D-EE9D-5748-851B-DCBABE32C4D2}" type="slidenum">
              <a:rPr lang="en-US" smtClean="0"/>
              <a:t>‹#›</a:t>
            </a:fld>
            <a:endParaRPr lang="en-US"/>
          </a:p>
        </p:txBody>
      </p:sp>
    </p:spTree>
    <p:extLst>
      <p:ext uri="{BB962C8B-B14F-4D97-AF65-F5344CB8AC3E}">
        <p14:creationId xmlns:p14="http://schemas.microsoft.com/office/powerpoint/2010/main" val="6317320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29BCC14-2EDA-7C4C-9944-5E9324036C05}" type="datetimeFigureOut">
              <a:rPr lang="en-US" smtClean="0"/>
              <a:t>4/1/16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4BE56D-EE9D-5748-851B-DCBABE32C4D2}" type="slidenum">
              <a:rPr lang="en-US" smtClean="0"/>
              <a:t>‹#›</a:t>
            </a:fld>
            <a:endParaRPr lang="en-US"/>
          </a:p>
        </p:txBody>
      </p:sp>
    </p:spTree>
    <p:extLst>
      <p:ext uri="{BB962C8B-B14F-4D97-AF65-F5344CB8AC3E}">
        <p14:creationId xmlns:p14="http://schemas.microsoft.com/office/powerpoint/2010/main" val="15864031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29BCC14-2EDA-7C4C-9944-5E9324036C05}" type="datetimeFigureOut">
              <a:rPr lang="en-US" smtClean="0"/>
              <a:t>4/1/16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4BE56D-EE9D-5748-851B-DCBABE32C4D2}" type="slidenum">
              <a:rPr lang="en-US" smtClean="0"/>
              <a:t>‹#›</a:t>
            </a:fld>
            <a:endParaRPr lang="en-US"/>
          </a:p>
        </p:txBody>
      </p:sp>
    </p:spTree>
    <p:extLst>
      <p:ext uri="{BB962C8B-B14F-4D97-AF65-F5344CB8AC3E}">
        <p14:creationId xmlns:p14="http://schemas.microsoft.com/office/powerpoint/2010/main" val="16674746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29BCC14-2EDA-7C4C-9944-5E9324036C05}" type="datetimeFigureOut">
              <a:rPr lang="en-US" smtClean="0"/>
              <a:t>4/1/16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4BE56D-EE9D-5748-851B-DCBABE32C4D2}" type="slidenum">
              <a:rPr lang="en-US" smtClean="0"/>
              <a:t>‹#›</a:t>
            </a:fld>
            <a:endParaRPr lang="en-US"/>
          </a:p>
        </p:txBody>
      </p:sp>
    </p:spTree>
    <p:extLst>
      <p:ext uri="{BB962C8B-B14F-4D97-AF65-F5344CB8AC3E}">
        <p14:creationId xmlns:p14="http://schemas.microsoft.com/office/powerpoint/2010/main" val="2004592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29BCC14-2EDA-7C4C-9944-5E9324036C05}" type="datetimeFigureOut">
              <a:rPr lang="en-US" smtClean="0"/>
              <a:t>4/1/16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4BE56D-EE9D-5748-851B-DCBABE32C4D2}" type="slidenum">
              <a:rPr lang="en-US" smtClean="0"/>
              <a:t>‹#›</a:t>
            </a:fld>
            <a:endParaRPr lang="en-US"/>
          </a:p>
        </p:txBody>
      </p:sp>
    </p:spTree>
    <p:extLst>
      <p:ext uri="{BB962C8B-B14F-4D97-AF65-F5344CB8AC3E}">
        <p14:creationId xmlns:p14="http://schemas.microsoft.com/office/powerpoint/2010/main" val="18639033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29BCC14-2EDA-7C4C-9944-5E9324036C05}" type="datetimeFigureOut">
              <a:rPr lang="en-US" smtClean="0"/>
              <a:t>4/1/16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4BE56D-EE9D-5748-851B-DCBABE32C4D2}" type="slidenum">
              <a:rPr lang="en-US" smtClean="0"/>
              <a:t>‹#›</a:t>
            </a:fld>
            <a:endParaRPr lang="en-US"/>
          </a:p>
        </p:txBody>
      </p:sp>
    </p:spTree>
    <p:extLst>
      <p:ext uri="{BB962C8B-B14F-4D97-AF65-F5344CB8AC3E}">
        <p14:creationId xmlns:p14="http://schemas.microsoft.com/office/powerpoint/2010/main" val="12789219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29BCC14-2EDA-7C4C-9944-5E9324036C05}" type="datetimeFigureOut">
              <a:rPr lang="en-US" smtClean="0"/>
              <a:t>4/1/16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F4BE56D-EE9D-5748-851B-DCBABE32C4D2}" type="slidenum">
              <a:rPr lang="en-US" smtClean="0"/>
              <a:t>‹#›</a:t>
            </a:fld>
            <a:endParaRPr lang="en-US"/>
          </a:p>
        </p:txBody>
      </p:sp>
    </p:spTree>
    <p:extLst>
      <p:ext uri="{BB962C8B-B14F-4D97-AF65-F5344CB8AC3E}">
        <p14:creationId xmlns:p14="http://schemas.microsoft.com/office/powerpoint/2010/main" val="6775588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29BCC14-2EDA-7C4C-9944-5E9324036C05}" type="datetimeFigureOut">
              <a:rPr lang="en-US" smtClean="0"/>
              <a:t>4/1/16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F4BE56D-EE9D-5748-851B-DCBABE32C4D2}" type="slidenum">
              <a:rPr lang="en-US" smtClean="0"/>
              <a:t>‹#›</a:t>
            </a:fld>
            <a:endParaRPr lang="en-US"/>
          </a:p>
        </p:txBody>
      </p:sp>
    </p:spTree>
    <p:extLst>
      <p:ext uri="{BB962C8B-B14F-4D97-AF65-F5344CB8AC3E}">
        <p14:creationId xmlns:p14="http://schemas.microsoft.com/office/powerpoint/2010/main" val="17740854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9BCC14-2EDA-7C4C-9944-5E9324036C05}" type="datetimeFigureOut">
              <a:rPr lang="en-US" smtClean="0"/>
              <a:t>4/1/16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F4BE56D-EE9D-5748-851B-DCBABE32C4D2}" type="slidenum">
              <a:rPr lang="en-US" smtClean="0"/>
              <a:t>‹#›</a:t>
            </a:fld>
            <a:endParaRPr lang="en-US"/>
          </a:p>
        </p:txBody>
      </p:sp>
    </p:spTree>
    <p:extLst>
      <p:ext uri="{BB962C8B-B14F-4D97-AF65-F5344CB8AC3E}">
        <p14:creationId xmlns:p14="http://schemas.microsoft.com/office/powerpoint/2010/main" val="13917914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29BCC14-2EDA-7C4C-9944-5E9324036C05}" type="datetimeFigureOut">
              <a:rPr lang="en-US" smtClean="0"/>
              <a:t>4/1/16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4BE56D-EE9D-5748-851B-DCBABE32C4D2}" type="slidenum">
              <a:rPr lang="en-US" smtClean="0"/>
              <a:t>‹#›</a:t>
            </a:fld>
            <a:endParaRPr lang="en-US"/>
          </a:p>
        </p:txBody>
      </p:sp>
    </p:spTree>
    <p:extLst>
      <p:ext uri="{BB962C8B-B14F-4D97-AF65-F5344CB8AC3E}">
        <p14:creationId xmlns:p14="http://schemas.microsoft.com/office/powerpoint/2010/main" val="14469666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29BCC14-2EDA-7C4C-9944-5E9324036C05}" type="datetimeFigureOut">
              <a:rPr lang="en-US" smtClean="0"/>
              <a:t>4/1/16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4BE56D-EE9D-5748-851B-DCBABE32C4D2}" type="slidenum">
              <a:rPr lang="en-US" smtClean="0"/>
              <a:t>‹#›</a:t>
            </a:fld>
            <a:endParaRPr lang="en-US"/>
          </a:p>
        </p:txBody>
      </p:sp>
    </p:spTree>
    <p:extLst>
      <p:ext uri="{BB962C8B-B14F-4D97-AF65-F5344CB8AC3E}">
        <p14:creationId xmlns:p14="http://schemas.microsoft.com/office/powerpoint/2010/main" val="106291160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9BCC14-2EDA-7C4C-9944-5E9324036C05}" type="datetimeFigureOut">
              <a:rPr lang="en-US" smtClean="0"/>
              <a:t>4/1/16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4BE56D-EE9D-5748-851B-DCBABE32C4D2}" type="slidenum">
              <a:rPr lang="en-US" smtClean="0"/>
              <a:t>‹#›</a:t>
            </a:fld>
            <a:endParaRPr lang="en-US"/>
          </a:p>
        </p:txBody>
      </p:sp>
    </p:spTree>
    <p:extLst>
      <p:ext uri="{BB962C8B-B14F-4D97-AF65-F5344CB8AC3E}">
        <p14:creationId xmlns:p14="http://schemas.microsoft.com/office/powerpoint/2010/main" val="19457674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 Id="rId3" Type="http://schemas.openxmlformats.org/officeDocument/2006/relationships/image" Target="../media/image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Map-Reduce Streaming API</a:t>
            </a:r>
            <a:endParaRPr lang="en-US" dirty="0"/>
          </a:p>
        </p:txBody>
      </p:sp>
      <p:sp>
        <p:nvSpPr>
          <p:cNvPr id="3" name="Subtitle 2"/>
          <p:cNvSpPr>
            <a:spLocks noGrp="1"/>
          </p:cNvSpPr>
          <p:nvPr>
            <p:ph type="subTitle" idx="1"/>
          </p:nvPr>
        </p:nvSpPr>
        <p:spPr/>
        <p:txBody>
          <a:bodyPr/>
          <a:lstStyle/>
          <a:p>
            <a:r>
              <a:rPr lang="en-US" dirty="0" err="1" smtClean="0"/>
              <a:t>Péter</a:t>
            </a:r>
            <a:r>
              <a:rPr lang="en-US" dirty="0" smtClean="0"/>
              <a:t> </a:t>
            </a:r>
            <a:r>
              <a:rPr lang="en-US" dirty="0" err="1" smtClean="0"/>
              <a:t>Molnár</a:t>
            </a:r>
            <a:endParaRPr lang="en-US" dirty="0" smtClean="0"/>
          </a:p>
          <a:p>
            <a:r>
              <a:rPr lang="en-US" dirty="0" smtClean="0"/>
              <a:t>Institute for Insight</a:t>
            </a:r>
          </a:p>
          <a:p>
            <a:r>
              <a:rPr lang="en-US" dirty="0" smtClean="0"/>
              <a:t>J. Mack Robinson College of Business</a:t>
            </a:r>
          </a:p>
          <a:p>
            <a:r>
              <a:rPr lang="en-US" dirty="0" smtClean="0"/>
              <a:t>Georgia State University</a:t>
            </a:r>
          </a:p>
          <a:p>
            <a:endParaRPr lang="en-US" dirty="0"/>
          </a:p>
        </p:txBody>
      </p:sp>
    </p:spTree>
    <p:extLst>
      <p:ext uri="{BB962C8B-B14F-4D97-AF65-F5344CB8AC3E}">
        <p14:creationId xmlns:p14="http://schemas.microsoft.com/office/powerpoint/2010/main" val="3621026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Map-Reduce Streaming API</a:t>
            </a:r>
            <a:endParaRPr lang="en-US" dirty="0"/>
          </a:p>
        </p:txBody>
      </p:sp>
      <p:sp>
        <p:nvSpPr>
          <p:cNvPr id="3" name="Content Placeholder 2"/>
          <p:cNvSpPr>
            <a:spLocks noGrp="1"/>
          </p:cNvSpPr>
          <p:nvPr>
            <p:ph idx="1"/>
          </p:nvPr>
        </p:nvSpPr>
        <p:spPr>
          <a:xfrm>
            <a:off x="220337" y="1825624"/>
            <a:ext cx="11754998" cy="4652293"/>
          </a:xfrm>
        </p:spPr>
        <p:txBody>
          <a:bodyPr/>
          <a:lstStyle/>
          <a:p>
            <a:pPr marL="0" indent="0">
              <a:buNone/>
            </a:pPr>
            <a:r>
              <a:rPr lang="en-US" dirty="0" smtClean="0"/>
              <a:t> </a:t>
            </a:r>
            <a:r>
              <a:rPr lang="en-US" sz="2000" dirty="0" smtClean="0">
                <a:latin typeface="Courier" charset="0"/>
                <a:ea typeface="Courier" charset="0"/>
                <a:cs typeface="Courier" charset="0"/>
              </a:rPr>
              <a:t>$ yarn jar /</a:t>
            </a:r>
            <a:r>
              <a:rPr lang="en-US" sz="2000" dirty="0" err="1" smtClean="0">
                <a:latin typeface="Courier" charset="0"/>
                <a:ea typeface="Courier" charset="0"/>
                <a:cs typeface="Courier" charset="0"/>
              </a:rPr>
              <a:t>usr</a:t>
            </a:r>
            <a:r>
              <a:rPr lang="en-US" sz="2000" dirty="0" smtClean="0">
                <a:latin typeface="Courier" charset="0"/>
                <a:ea typeface="Courier" charset="0"/>
                <a:cs typeface="Courier" charset="0"/>
              </a:rPr>
              <a:t>/</a:t>
            </a:r>
            <a:r>
              <a:rPr lang="en-US" sz="2000" dirty="0" err="1" smtClean="0">
                <a:latin typeface="Courier" charset="0"/>
                <a:ea typeface="Courier" charset="0"/>
                <a:cs typeface="Courier" charset="0"/>
              </a:rPr>
              <a:t>hdp</a:t>
            </a:r>
            <a:r>
              <a:rPr lang="en-US" sz="2000" dirty="0" smtClean="0">
                <a:latin typeface="Courier" charset="0"/>
                <a:ea typeface="Courier" charset="0"/>
                <a:cs typeface="Courier" charset="0"/>
              </a:rPr>
              <a:t>/current/</a:t>
            </a:r>
            <a:r>
              <a:rPr lang="en-US" sz="2000" dirty="0" err="1" smtClean="0">
                <a:latin typeface="Courier" charset="0"/>
                <a:ea typeface="Courier" charset="0"/>
                <a:cs typeface="Courier" charset="0"/>
              </a:rPr>
              <a:t>hadoop</a:t>
            </a:r>
            <a:r>
              <a:rPr lang="en-US" sz="2000" dirty="0" smtClean="0">
                <a:latin typeface="Courier" charset="0"/>
                <a:ea typeface="Courier" charset="0"/>
                <a:cs typeface="Courier" charset="0"/>
              </a:rPr>
              <a:t>-</a:t>
            </a:r>
            <a:r>
              <a:rPr lang="en-US" sz="2000" dirty="0" err="1" smtClean="0">
                <a:latin typeface="Courier" charset="0"/>
                <a:ea typeface="Courier" charset="0"/>
                <a:cs typeface="Courier" charset="0"/>
              </a:rPr>
              <a:t>mapreduce</a:t>
            </a:r>
            <a:r>
              <a:rPr lang="en-US" sz="2000" dirty="0" smtClean="0">
                <a:latin typeface="Courier" charset="0"/>
                <a:ea typeface="Courier" charset="0"/>
                <a:cs typeface="Courier" charset="0"/>
              </a:rPr>
              <a:t>-client/</a:t>
            </a:r>
            <a:r>
              <a:rPr lang="en-US" sz="2000" dirty="0" err="1" smtClean="0">
                <a:latin typeface="Courier" charset="0"/>
                <a:ea typeface="Courier" charset="0"/>
                <a:cs typeface="Courier" charset="0"/>
              </a:rPr>
              <a:t>hadoop-streaming.jar</a:t>
            </a:r>
            <a:r>
              <a:rPr lang="en-US" sz="2000" dirty="0" smtClean="0">
                <a:latin typeface="Courier" charset="0"/>
                <a:ea typeface="Courier" charset="0"/>
                <a:cs typeface="Courier" charset="0"/>
              </a:rPr>
              <a:t> \</a:t>
            </a:r>
          </a:p>
          <a:p>
            <a:pPr marL="0" indent="0">
              <a:buNone/>
            </a:pPr>
            <a:r>
              <a:rPr lang="en-US" sz="2000" dirty="0">
                <a:latin typeface="Courier" charset="0"/>
                <a:ea typeface="Courier" charset="0"/>
                <a:cs typeface="Courier" charset="0"/>
              </a:rPr>
              <a:t>	</a:t>
            </a:r>
            <a:r>
              <a:rPr lang="en-US" sz="2000" dirty="0" smtClean="0">
                <a:latin typeface="Courier" charset="0"/>
                <a:ea typeface="Courier" charset="0"/>
                <a:cs typeface="Courier" charset="0"/>
              </a:rPr>
              <a:t>-input /demo/data/Website/Website-Logs/* \</a:t>
            </a:r>
          </a:p>
          <a:p>
            <a:pPr marL="0" indent="0">
              <a:buNone/>
            </a:pPr>
            <a:r>
              <a:rPr lang="en-US" sz="2000" dirty="0">
                <a:latin typeface="Courier" charset="0"/>
                <a:ea typeface="Courier" charset="0"/>
                <a:cs typeface="Courier" charset="0"/>
              </a:rPr>
              <a:t>	</a:t>
            </a:r>
            <a:r>
              <a:rPr lang="en-US" sz="2000" dirty="0" smtClean="0">
                <a:latin typeface="Courier" charset="0"/>
                <a:ea typeface="Courier" charset="0"/>
                <a:cs typeface="Courier" charset="0"/>
              </a:rPr>
              <a:t>-output /home/</a:t>
            </a:r>
            <a:r>
              <a:rPr lang="en-US" sz="2000" dirty="0" err="1" smtClean="0">
                <a:latin typeface="Courier" charset="0"/>
                <a:ea typeface="Courier" charset="0"/>
                <a:cs typeface="Courier" charset="0"/>
              </a:rPr>
              <a:t>pmolnar</a:t>
            </a:r>
            <a:r>
              <a:rPr lang="en-US" sz="2000" dirty="0" smtClean="0">
                <a:latin typeface="Courier" charset="0"/>
                <a:ea typeface="Courier" charset="0"/>
                <a:cs typeface="Courier" charset="0"/>
              </a:rPr>
              <a:t>/</a:t>
            </a:r>
            <a:r>
              <a:rPr lang="en-US" sz="2000" dirty="0" err="1" smtClean="0">
                <a:latin typeface="Courier" charset="0"/>
                <a:ea typeface="Courier" charset="0"/>
                <a:cs typeface="Courier" charset="0"/>
              </a:rPr>
              <a:t>streamout</a:t>
            </a:r>
            <a:r>
              <a:rPr lang="en-US" sz="2000" dirty="0" smtClean="0">
                <a:latin typeface="Courier" charset="0"/>
                <a:ea typeface="Courier" charset="0"/>
                <a:cs typeface="Courier" charset="0"/>
              </a:rPr>
              <a:t> \</a:t>
            </a:r>
          </a:p>
          <a:p>
            <a:pPr marL="0" indent="0">
              <a:buNone/>
            </a:pPr>
            <a:r>
              <a:rPr lang="en-US" sz="2000" dirty="0">
                <a:latin typeface="Courier" charset="0"/>
                <a:ea typeface="Courier" charset="0"/>
                <a:cs typeface="Courier" charset="0"/>
              </a:rPr>
              <a:t>	</a:t>
            </a:r>
            <a:r>
              <a:rPr lang="en-US" sz="2000" dirty="0" smtClean="0">
                <a:latin typeface="Courier" charset="0"/>
                <a:ea typeface="Courier" charset="0"/>
                <a:cs typeface="Courier" charset="0"/>
              </a:rPr>
              <a:t>-mapper /bin/cat \</a:t>
            </a:r>
          </a:p>
          <a:p>
            <a:pPr marL="0" indent="0">
              <a:buNone/>
            </a:pPr>
            <a:r>
              <a:rPr lang="en-US" sz="2000" dirty="0">
                <a:latin typeface="Courier" charset="0"/>
                <a:ea typeface="Courier" charset="0"/>
                <a:cs typeface="Courier" charset="0"/>
              </a:rPr>
              <a:t>	</a:t>
            </a:r>
            <a:r>
              <a:rPr lang="en-US" sz="2000" dirty="0" smtClean="0">
                <a:latin typeface="Courier" charset="0"/>
                <a:ea typeface="Courier" charset="0"/>
                <a:cs typeface="Courier" charset="0"/>
              </a:rPr>
              <a:t>-reducer /bin/cat \</a:t>
            </a:r>
          </a:p>
          <a:p>
            <a:pPr marL="0" indent="0">
              <a:buNone/>
            </a:pPr>
            <a:r>
              <a:rPr lang="en-US" sz="2000" dirty="0">
                <a:latin typeface="Courier" charset="0"/>
                <a:ea typeface="Courier" charset="0"/>
                <a:cs typeface="Courier" charset="0"/>
              </a:rPr>
              <a:t>	</a:t>
            </a:r>
            <a:r>
              <a:rPr lang="en-US" sz="2000" dirty="0" smtClean="0">
                <a:latin typeface="Courier" charset="0"/>
                <a:ea typeface="Courier" charset="0"/>
                <a:cs typeface="Courier" charset="0"/>
              </a:rPr>
              <a:t>-</a:t>
            </a:r>
            <a:r>
              <a:rPr lang="en-US" sz="2000" dirty="0" err="1" smtClean="0">
                <a:latin typeface="Courier" charset="0"/>
                <a:ea typeface="Courier" charset="0"/>
                <a:cs typeface="Courier" charset="0"/>
              </a:rPr>
              <a:t>numReduceTasks</a:t>
            </a:r>
            <a:r>
              <a:rPr lang="en-US" sz="2000" dirty="0" smtClean="0">
                <a:latin typeface="Courier" charset="0"/>
                <a:ea typeface="Courier" charset="0"/>
                <a:cs typeface="Courier" charset="0"/>
              </a:rPr>
              <a:t> 2</a:t>
            </a:r>
          </a:p>
          <a:p>
            <a:pPr marL="0" indent="0">
              <a:buNone/>
            </a:pPr>
            <a:endParaRPr lang="en-US" sz="2000" dirty="0">
              <a:latin typeface="Courier" charset="0"/>
              <a:ea typeface="Courier" charset="0"/>
              <a:cs typeface="Courier" charset="0"/>
            </a:endParaRPr>
          </a:p>
          <a:p>
            <a:pPr marL="0" indent="0">
              <a:buNone/>
            </a:pPr>
            <a:r>
              <a:rPr lang="en-US" sz="2000" dirty="0" smtClean="0">
                <a:latin typeface="Courier" charset="0"/>
                <a:ea typeface="Courier" charset="0"/>
                <a:cs typeface="Courier" charset="0"/>
              </a:rPr>
              <a:t>$ </a:t>
            </a:r>
            <a:r>
              <a:rPr lang="en-US" sz="2000" dirty="0" smtClean="0">
                <a:latin typeface="Courier" charset="0"/>
                <a:ea typeface="Courier" charset="0"/>
                <a:cs typeface="Courier" charset="0"/>
              </a:rPr>
              <a:t>yarn </a:t>
            </a:r>
            <a:r>
              <a:rPr lang="en-US" sz="2000" dirty="0">
                <a:latin typeface="Courier" charset="0"/>
                <a:ea typeface="Courier" charset="0"/>
                <a:cs typeface="Courier" charset="0"/>
              </a:rPr>
              <a:t>jar /</a:t>
            </a:r>
            <a:r>
              <a:rPr lang="en-US" sz="2000" dirty="0" err="1">
                <a:latin typeface="Courier" charset="0"/>
                <a:ea typeface="Courier" charset="0"/>
                <a:cs typeface="Courier" charset="0"/>
              </a:rPr>
              <a:t>usr</a:t>
            </a:r>
            <a:r>
              <a:rPr lang="en-US" sz="2000" dirty="0">
                <a:latin typeface="Courier" charset="0"/>
                <a:ea typeface="Courier" charset="0"/>
                <a:cs typeface="Courier" charset="0"/>
              </a:rPr>
              <a:t>/</a:t>
            </a:r>
            <a:r>
              <a:rPr lang="en-US" sz="2000" dirty="0" err="1">
                <a:latin typeface="Courier" charset="0"/>
                <a:ea typeface="Courier" charset="0"/>
                <a:cs typeface="Courier" charset="0"/>
              </a:rPr>
              <a:t>hdp</a:t>
            </a:r>
            <a:r>
              <a:rPr lang="en-US" sz="2000" dirty="0">
                <a:latin typeface="Courier" charset="0"/>
                <a:ea typeface="Courier" charset="0"/>
                <a:cs typeface="Courier" charset="0"/>
              </a:rPr>
              <a:t>/current/</a:t>
            </a:r>
            <a:r>
              <a:rPr lang="en-US" sz="2000" dirty="0" err="1">
                <a:latin typeface="Courier" charset="0"/>
                <a:ea typeface="Courier" charset="0"/>
                <a:cs typeface="Courier" charset="0"/>
              </a:rPr>
              <a:t>hadoop</a:t>
            </a:r>
            <a:r>
              <a:rPr lang="en-US" sz="2000" dirty="0">
                <a:latin typeface="Courier" charset="0"/>
                <a:ea typeface="Courier" charset="0"/>
                <a:cs typeface="Courier" charset="0"/>
              </a:rPr>
              <a:t>-</a:t>
            </a:r>
            <a:r>
              <a:rPr lang="en-US" sz="2000" dirty="0" err="1">
                <a:latin typeface="Courier" charset="0"/>
                <a:ea typeface="Courier" charset="0"/>
                <a:cs typeface="Courier" charset="0"/>
              </a:rPr>
              <a:t>mapreduce</a:t>
            </a:r>
            <a:r>
              <a:rPr lang="en-US" sz="2000" dirty="0">
                <a:latin typeface="Courier" charset="0"/>
                <a:ea typeface="Courier" charset="0"/>
                <a:cs typeface="Courier" charset="0"/>
              </a:rPr>
              <a:t>-client/</a:t>
            </a:r>
            <a:r>
              <a:rPr lang="en-US" sz="2000" dirty="0" err="1">
                <a:latin typeface="Courier" charset="0"/>
                <a:ea typeface="Courier" charset="0"/>
                <a:cs typeface="Courier" charset="0"/>
              </a:rPr>
              <a:t>hadoop-streaming.jar</a:t>
            </a:r>
            <a:r>
              <a:rPr lang="en-US" sz="2000" dirty="0">
                <a:latin typeface="Courier" charset="0"/>
                <a:ea typeface="Courier" charset="0"/>
                <a:cs typeface="Courier" charset="0"/>
              </a:rPr>
              <a:t> </a:t>
            </a:r>
            <a:r>
              <a:rPr lang="en-US" sz="2000" dirty="0" smtClean="0">
                <a:latin typeface="Courier" charset="0"/>
                <a:ea typeface="Courier" charset="0"/>
                <a:cs typeface="Courier" charset="0"/>
              </a:rPr>
              <a:t>\</a:t>
            </a:r>
          </a:p>
          <a:p>
            <a:pPr marL="0" indent="0">
              <a:buNone/>
            </a:pPr>
            <a:r>
              <a:rPr lang="en-US" sz="2000" dirty="0">
                <a:latin typeface="Courier" charset="0"/>
                <a:ea typeface="Courier" charset="0"/>
                <a:cs typeface="Courier" charset="0"/>
              </a:rPr>
              <a:t>	</a:t>
            </a:r>
            <a:r>
              <a:rPr lang="en-US" sz="2000" dirty="0" smtClean="0">
                <a:latin typeface="Courier" charset="0"/>
                <a:ea typeface="Courier" charset="0"/>
                <a:cs typeface="Courier" charset="0"/>
              </a:rPr>
              <a:t>-info</a:t>
            </a:r>
          </a:p>
          <a:p>
            <a:pPr marL="0" indent="0">
              <a:buNone/>
            </a:pPr>
            <a:endParaRPr lang="en-US" sz="2000" dirty="0" smtClean="0">
              <a:latin typeface="Courier" charset="0"/>
              <a:ea typeface="Courier" charset="0"/>
              <a:cs typeface="Courier" charset="0"/>
            </a:endParaRPr>
          </a:p>
          <a:p>
            <a:pPr marL="0" indent="0">
              <a:buNone/>
            </a:pPr>
            <a:r>
              <a:rPr lang="en-US" sz="2000" dirty="0" smtClean="0">
                <a:latin typeface="Courier" charset="0"/>
                <a:ea typeface="Courier" charset="0"/>
                <a:cs typeface="Courier" charset="0"/>
              </a:rPr>
              <a:t>$ </a:t>
            </a:r>
            <a:r>
              <a:rPr lang="en-US" sz="2000" dirty="0" smtClean="0">
                <a:latin typeface="Courier" charset="0"/>
                <a:ea typeface="Courier" charset="0"/>
                <a:cs typeface="Courier" charset="0"/>
              </a:rPr>
              <a:t>export HSTREAMING="$</a:t>
            </a:r>
            <a:r>
              <a:rPr lang="en-US" sz="2000" dirty="0">
                <a:latin typeface="Courier" charset="0"/>
                <a:ea typeface="Courier" charset="0"/>
                <a:cs typeface="Courier" charset="0"/>
              </a:rPr>
              <a:t>HADOOP_PREFIX/bin/</a:t>
            </a:r>
            <a:r>
              <a:rPr lang="en-US" sz="2000" dirty="0" err="1">
                <a:latin typeface="Courier" charset="0"/>
                <a:ea typeface="Courier" charset="0"/>
                <a:cs typeface="Courier" charset="0"/>
              </a:rPr>
              <a:t>hadoop</a:t>
            </a:r>
            <a:r>
              <a:rPr lang="en-US" sz="2000" dirty="0">
                <a:latin typeface="Courier" charset="0"/>
                <a:ea typeface="Courier" charset="0"/>
                <a:cs typeface="Courier" charset="0"/>
              </a:rPr>
              <a:t> jar </a:t>
            </a:r>
            <a:r>
              <a:rPr lang="en-US" sz="2000" dirty="0" err="1">
                <a:latin typeface="Courier" charset="0"/>
                <a:ea typeface="Courier" charset="0"/>
                <a:cs typeface="Courier" charset="0"/>
              </a:rPr>
              <a:t>hadoop-streaming.jar</a:t>
            </a:r>
            <a:r>
              <a:rPr lang="en-US" sz="2000" dirty="0">
                <a:latin typeface="Courier" charset="0"/>
                <a:ea typeface="Courier" charset="0"/>
                <a:cs typeface="Courier" charset="0"/>
              </a:rPr>
              <a:t>"</a:t>
            </a:r>
          </a:p>
        </p:txBody>
      </p:sp>
    </p:spTree>
    <p:extLst>
      <p:ext uri="{BB962C8B-B14F-4D97-AF65-F5344CB8AC3E}">
        <p14:creationId xmlns:p14="http://schemas.microsoft.com/office/powerpoint/2010/main" val="8765335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Examples</a:t>
            </a:r>
            <a:endParaRPr lang="en-US" dirty="0"/>
          </a:p>
        </p:txBody>
      </p:sp>
      <p:sp>
        <p:nvSpPr>
          <p:cNvPr id="3" name="Content Placeholder 2"/>
          <p:cNvSpPr>
            <a:spLocks noGrp="1"/>
          </p:cNvSpPr>
          <p:nvPr>
            <p:ph idx="1"/>
          </p:nvPr>
        </p:nvSpPr>
        <p:spPr/>
        <p:txBody>
          <a:bodyPr/>
          <a:lstStyle/>
          <a:p>
            <a:r>
              <a:rPr lang="en-US" dirty="0" smtClean="0"/>
              <a:t>Word Count</a:t>
            </a:r>
          </a:p>
          <a:p>
            <a:r>
              <a:rPr lang="en-US" dirty="0" smtClean="0"/>
              <a:t>Twitter ETL</a:t>
            </a:r>
          </a:p>
          <a:p>
            <a:r>
              <a:rPr lang="en-US" dirty="0" smtClean="0"/>
              <a:t>Collating, Sorting, Filtering</a:t>
            </a:r>
          </a:p>
          <a:p>
            <a:r>
              <a:rPr lang="en-US" dirty="0" smtClean="0"/>
              <a:t>Join Tables</a:t>
            </a:r>
          </a:p>
          <a:p>
            <a:r>
              <a:rPr lang="en-US" dirty="0" smtClean="0"/>
              <a:t>Naïve Bayes</a:t>
            </a:r>
          </a:p>
          <a:p>
            <a:endParaRPr lang="en-US" dirty="0"/>
          </a:p>
        </p:txBody>
      </p:sp>
    </p:spTree>
    <p:extLst>
      <p:ext uri="{BB962C8B-B14F-4D97-AF65-F5344CB8AC3E}">
        <p14:creationId xmlns:p14="http://schemas.microsoft.com/office/powerpoint/2010/main" val="6096916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Word Count</a:t>
            </a:r>
            <a:endParaRPr lang="en-US" dirty="0"/>
          </a:p>
        </p:txBody>
      </p:sp>
      <p:sp>
        <p:nvSpPr>
          <p:cNvPr id="3" name="Content Placeholder 2"/>
          <p:cNvSpPr>
            <a:spLocks noGrp="1"/>
          </p:cNvSpPr>
          <p:nvPr>
            <p:ph idx="1"/>
          </p:nvPr>
        </p:nvSpPr>
        <p:spPr/>
        <p:txBody>
          <a:bodyPr/>
          <a:lstStyle/>
          <a:p>
            <a:pPr marL="233363" indent="-233363"/>
            <a:r>
              <a:rPr lang="en-US" dirty="0" smtClean="0"/>
              <a:t>Mapper: Extract words from documents, create a single stream of (word, 1) tuples</a:t>
            </a:r>
          </a:p>
          <a:p>
            <a:pPr marL="233363" indent="-233363"/>
            <a:r>
              <a:rPr lang="en-US" dirty="0" smtClean="0"/>
              <a:t>Reducer: Count individual words </a:t>
            </a:r>
            <a:r>
              <a:rPr lang="is-IS" dirty="0" smtClean="0"/>
              <a:t>… they come in order. </a:t>
            </a:r>
            <a:r>
              <a:rPr lang="en-US" dirty="0" smtClean="0"/>
              <a:t>E</a:t>
            </a:r>
            <a:r>
              <a:rPr lang="is-IS" dirty="0" smtClean="0"/>
              <a:t>mit (word, N) when the next word is read. </a:t>
            </a:r>
            <a:endParaRPr lang="en-US" dirty="0"/>
          </a:p>
        </p:txBody>
      </p:sp>
    </p:spTree>
    <p:extLst>
      <p:ext uri="{BB962C8B-B14F-4D97-AF65-F5344CB8AC3E}">
        <p14:creationId xmlns:p14="http://schemas.microsoft.com/office/powerpoint/2010/main" val="6605229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 y="197992"/>
            <a:ext cx="10515600" cy="1325563"/>
          </a:xfrm>
        </p:spPr>
        <p:txBody>
          <a:bodyPr/>
          <a:lstStyle/>
          <a:p>
            <a:r>
              <a:rPr lang="en-US" dirty="0" smtClean="0"/>
              <a:t>Twitter ETL</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69625" y="197992"/>
            <a:ext cx="8787742" cy="6431408"/>
          </a:xfrm>
        </p:spPr>
      </p:pic>
      <p:sp>
        <p:nvSpPr>
          <p:cNvPr id="5" name="TextBox 4"/>
          <p:cNvSpPr txBox="1"/>
          <p:nvPr/>
        </p:nvSpPr>
        <p:spPr>
          <a:xfrm>
            <a:off x="6096000" y="6260295"/>
            <a:ext cx="5948284" cy="369105"/>
          </a:xfrm>
          <a:prstGeom prst="rect">
            <a:avLst/>
          </a:prstGeom>
          <a:noFill/>
        </p:spPr>
        <p:txBody>
          <a:bodyPr wrap="square" rtlCol="0">
            <a:spAutoFit/>
          </a:bodyPr>
          <a:lstStyle/>
          <a:p>
            <a:r>
              <a:rPr lang="en-US" dirty="0" smtClean="0"/>
              <a:t>https://</a:t>
            </a:r>
            <a:r>
              <a:rPr lang="en-US" dirty="0" err="1" smtClean="0"/>
              <a:t>datahub.io</a:t>
            </a:r>
            <a:r>
              <a:rPr lang="en-US" dirty="0" smtClean="0"/>
              <a:t>/dataset/twitter-2012-presidential-election</a:t>
            </a:r>
            <a:endParaRPr lang="en-US" dirty="0"/>
          </a:p>
        </p:txBody>
      </p:sp>
    </p:spTree>
    <p:extLst>
      <p:ext uri="{BB962C8B-B14F-4D97-AF65-F5344CB8AC3E}">
        <p14:creationId xmlns:p14="http://schemas.microsoft.com/office/powerpoint/2010/main" val="15133733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Collating</a:t>
            </a:r>
            <a:endParaRPr lang="en-US" dirty="0"/>
          </a:p>
        </p:txBody>
      </p:sp>
      <p:sp>
        <p:nvSpPr>
          <p:cNvPr id="3" name="Content Placeholder 2"/>
          <p:cNvSpPr>
            <a:spLocks noGrp="1"/>
          </p:cNvSpPr>
          <p:nvPr>
            <p:ph idx="1"/>
          </p:nvPr>
        </p:nvSpPr>
        <p:spPr/>
        <p:txBody>
          <a:bodyPr/>
          <a:lstStyle/>
          <a:p>
            <a:r>
              <a:rPr lang="en-US" b="1" dirty="0" smtClean="0"/>
              <a:t>Problem </a:t>
            </a:r>
            <a:r>
              <a:rPr lang="en-US" b="1" dirty="0"/>
              <a:t>Statement:</a:t>
            </a:r>
            <a:r>
              <a:rPr lang="en-US" dirty="0"/>
              <a:t> There is a set of items and some function of one item. It is required to save all items that have the same value of function into one file or perform some other computation that requires all such items to be processed as a group. The most typical example is building of inverted indexes.</a:t>
            </a:r>
          </a:p>
          <a:p>
            <a:r>
              <a:rPr lang="en-US" b="1" dirty="0"/>
              <a:t>Solution:</a:t>
            </a:r>
            <a:endParaRPr lang="en-US" dirty="0"/>
          </a:p>
          <a:p>
            <a:r>
              <a:rPr lang="en-US" dirty="0"/>
              <a:t>The solution is straightforward. Mapper computes a given function for each item and emits value of the function as a key and item itself as a value. Reducer obtains all items grouped by function value and process or save them. In case of inverted indexes, items are terms (words) and function is a document ID where the term was found.</a:t>
            </a:r>
          </a:p>
        </p:txBody>
      </p:sp>
    </p:spTree>
    <p:extLst>
      <p:ext uri="{BB962C8B-B14F-4D97-AF65-F5344CB8AC3E}">
        <p14:creationId xmlns:p14="http://schemas.microsoft.com/office/powerpoint/2010/main" val="17776192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Filtering (“</a:t>
            </a:r>
            <a:r>
              <a:rPr lang="en-US" dirty="0" err="1" smtClean="0"/>
              <a:t>Grepping</a:t>
            </a:r>
            <a:r>
              <a:rPr lang="en-US" dirty="0" smtClean="0"/>
              <a:t>”), Parsing, and Validation</a:t>
            </a:r>
            <a:endParaRPr lang="en-US" dirty="0"/>
          </a:p>
        </p:txBody>
      </p:sp>
      <p:sp>
        <p:nvSpPr>
          <p:cNvPr id="3" name="Content Placeholder 2"/>
          <p:cNvSpPr>
            <a:spLocks noGrp="1"/>
          </p:cNvSpPr>
          <p:nvPr>
            <p:ph idx="1"/>
          </p:nvPr>
        </p:nvSpPr>
        <p:spPr/>
        <p:txBody>
          <a:bodyPr/>
          <a:lstStyle/>
          <a:p>
            <a:r>
              <a:rPr lang="en-US" b="1" dirty="0"/>
              <a:t>Problem Statement:</a:t>
            </a:r>
            <a:r>
              <a:rPr lang="en-US" dirty="0"/>
              <a:t> There is a set of records and it is required to collect all records that meet some condition or transform each record (independently from other records) into another representation. The later case includes such tasks as text parsing and value extraction, conversion from one format to another.</a:t>
            </a:r>
          </a:p>
          <a:p>
            <a:r>
              <a:rPr lang="en-US" b="1" dirty="0"/>
              <a:t>Solution:</a:t>
            </a:r>
            <a:r>
              <a:rPr lang="en-US" dirty="0"/>
              <a:t>  Solution is absolutely straightforward – Mapper takes records one by one and emits accepted items or their transformed versions.</a:t>
            </a:r>
          </a:p>
        </p:txBody>
      </p:sp>
    </p:spTree>
    <p:extLst>
      <p:ext uri="{BB962C8B-B14F-4D97-AF65-F5344CB8AC3E}">
        <p14:creationId xmlns:p14="http://schemas.microsoft.com/office/powerpoint/2010/main" val="6545570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Sorting</a:t>
            </a:r>
            <a:endParaRPr lang="en-US" dirty="0"/>
          </a:p>
        </p:txBody>
      </p:sp>
      <p:sp>
        <p:nvSpPr>
          <p:cNvPr id="3" name="Content Placeholder 2"/>
          <p:cNvSpPr>
            <a:spLocks noGrp="1"/>
          </p:cNvSpPr>
          <p:nvPr>
            <p:ph idx="1"/>
          </p:nvPr>
        </p:nvSpPr>
        <p:spPr/>
        <p:txBody>
          <a:bodyPr/>
          <a:lstStyle/>
          <a:p>
            <a:r>
              <a:rPr lang="en-US" b="1" dirty="0"/>
              <a:t>Problem Statement:</a:t>
            </a:r>
            <a:r>
              <a:rPr lang="en-US" dirty="0"/>
              <a:t> There is a set of records and it is required to sort these records by some rule or process these records in a certain order.</a:t>
            </a:r>
          </a:p>
          <a:p>
            <a:r>
              <a:rPr lang="en-US" b="1" dirty="0"/>
              <a:t>Solution:</a:t>
            </a:r>
            <a:r>
              <a:rPr lang="en-US" dirty="0"/>
              <a:t> Simple sorting is absolutely straightforward – Mappers just emit all items as values associated with the sorting keys that are assembled as function of items. Nevertheless, in practice sorting is often used in a quite tricky way, that’s why it is said to be a heart of </a:t>
            </a:r>
            <a:r>
              <a:rPr lang="en-US" dirty="0" err="1"/>
              <a:t>MapReduce</a:t>
            </a:r>
            <a:r>
              <a:rPr lang="en-US" dirty="0"/>
              <a:t> (and Hadoop). In particular, it is very common to use composite keys to achieve secondary sorting and grouping</a:t>
            </a:r>
            <a:r>
              <a:rPr lang="en-US" dirty="0" smtClean="0"/>
              <a:t>.</a:t>
            </a:r>
            <a:endParaRPr lang="en-US" dirty="0"/>
          </a:p>
        </p:txBody>
      </p:sp>
    </p:spTree>
    <p:extLst>
      <p:ext uri="{BB962C8B-B14F-4D97-AF65-F5344CB8AC3E}">
        <p14:creationId xmlns:p14="http://schemas.microsoft.com/office/powerpoint/2010/main" val="17285783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Joining</a:t>
            </a:r>
            <a:endParaRPr lang="en-US" dirty="0"/>
          </a:p>
        </p:txBody>
      </p:sp>
      <p:sp>
        <p:nvSpPr>
          <p:cNvPr id="3" name="Content Placeholder 2"/>
          <p:cNvSpPr>
            <a:spLocks noGrp="1"/>
          </p:cNvSpPr>
          <p:nvPr>
            <p:ph idx="1"/>
          </p:nvPr>
        </p:nvSpPr>
        <p:spPr/>
        <p:txBody>
          <a:bodyPr/>
          <a:lstStyle/>
          <a:p>
            <a:pPr marL="0" indent="0">
              <a:buNone/>
            </a:pPr>
            <a:r>
              <a:rPr lang="en-US" sz="2400" dirty="0" smtClean="0"/>
              <a:t>This </a:t>
            </a:r>
            <a:r>
              <a:rPr lang="en-US" sz="2400" dirty="0"/>
              <a:t>algorithm joins of two sets R and L on some key k. Mapper goes through all tuples from R and L, extracts key k from the tuples, marks tuple with a tag that indicates a set this tuple came from (‘R’ or ‘L’), and emits tagged tuple using k as a key. Reducer receives all tuples for a particular key k and put them into two buckets – for R and for L. When two buckets are filled, Reducer runs nested loop over them and emits a cross join of the buckets. Each emitted tuple is a concatenation R-tuple, L-tuple, and key k. This approach has the following disadvantages:</a:t>
            </a:r>
          </a:p>
          <a:p>
            <a:r>
              <a:rPr lang="en-US" sz="2400" dirty="0"/>
              <a:t>Mapper emits absolutely all data, even for keys that occur only in one set and have no pair in the other.</a:t>
            </a:r>
          </a:p>
          <a:p>
            <a:r>
              <a:rPr lang="en-US" sz="2400" dirty="0"/>
              <a:t>Reducer should hold all data for one key in the memory. If data doesn’t fit the memory, its Reducer’s responsibility to handle this by some kind of swap.</a:t>
            </a:r>
          </a:p>
          <a:p>
            <a:endParaRPr lang="en-US" dirty="0"/>
          </a:p>
        </p:txBody>
      </p:sp>
    </p:spTree>
    <p:extLst>
      <p:ext uri="{BB962C8B-B14F-4D97-AF65-F5344CB8AC3E}">
        <p14:creationId xmlns:p14="http://schemas.microsoft.com/office/powerpoint/2010/main" val="10583753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68984" cy="6833482"/>
          </a:xfrm>
        </p:spPr>
      </p:pic>
    </p:spTree>
    <p:extLst>
      <p:ext uri="{BB962C8B-B14F-4D97-AF65-F5344CB8AC3E}">
        <p14:creationId xmlns:p14="http://schemas.microsoft.com/office/powerpoint/2010/main" val="2450164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s-IS" dirty="0" smtClean="0"/>
              <a:t>…basically counting</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98669" y="1825625"/>
            <a:ext cx="9194661" cy="4351338"/>
          </a:xfrm>
        </p:spPr>
      </p:pic>
    </p:spTree>
    <p:extLst>
      <p:ext uri="{BB962C8B-B14F-4D97-AF65-F5344CB8AC3E}">
        <p14:creationId xmlns:p14="http://schemas.microsoft.com/office/powerpoint/2010/main" val="11503880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Examples</a:t>
            </a:r>
            <a:endParaRPr lang="en-US" dirty="0"/>
          </a:p>
        </p:txBody>
      </p:sp>
      <p:sp>
        <p:nvSpPr>
          <p:cNvPr id="3" name="Content Placeholder 2"/>
          <p:cNvSpPr>
            <a:spLocks noGrp="1"/>
          </p:cNvSpPr>
          <p:nvPr>
            <p:ph idx="1"/>
          </p:nvPr>
        </p:nvSpPr>
        <p:spPr/>
        <p:txBody>
          <a:bodyPr/>
          <a:lstStyle/>
          <a:p>
            <a:r>
              <a:rPr lang="en-US" dirty="0" smtClean="0"/>
              <a:t>Word Count</a:t>
            </a:r>
          </a:p>
          <a:p>
            <a:r>
              <a:rPr lang="en-US" dirty="0" smtClean="0"/>
              <a:t>Twitter ETL</a:t>
            </a:r>
          </a:p>
          <a:p>
            <a:r>
              <a:rPr lang="en-US" dirty="0" smtClean="0"/>
              <a:t>Collating, Sorting, Filtering</a:t>
            </a:r>
          </a:p>
          <a:p>
            <a:r>
              <a:rPr lang="en-US" dirty="0" smtClean="0"/>
              <a:t>Join Tables</a:t>
            </a:r>
          </a:p>
          <a:p>
            <a:r>
              <a:rPr lang="en-US" dirty="0" smtClean="0"/>
              <a:t>Naïve Bayes</a:t>
            </a:r>
          </a:p>
          <a:p>
            <a:endParaRPr lang="en-US" dirty="0"/>
          </a:p>
        </p:txBody>
      </p:sp>
    </p:spTree>
    <p:extLst>
      <p:ext uri="{BB962C8B-B14F-4D97-AF65-F5344CB8AC3E}">
        <p14:creationId xmlns:p14="http://schemas.microsoft.com/office/powerpoint/2010/main" val="16611118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3763" y="1081668"/>
            <a:ext cx="6708237" cy="5776332"/>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238" y="141249"/>
            <a:ext cx="6496034" cy="3616711"/>
          </a:xfrm>
          <a:prstGeom prst="rect">
            <a:avLst/>
          </a:prstGeom>
        </p:spPr>
      </p:pic>
    </p:spTree>
    <p:extLst>
      <p:ext uri="{BB962C8B-B14F-4D97-AF65-F5344CB8AC3E}">
        <p14:creationId xmlns:p14="http://schemas.microsoft.com/office/powerpoint/2010/main" val="11086978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HDFS + </a:t>
            </a:r>
            <a:r>
              <a:rPr lang="en-US" dirty="0" err="1" smtClean="0"/>
              <a:t>MapReduce</a:t>
            </a:r>
            <a:endParaRPr lang="en-US" dirty="0"/>
          </a:p>
        </p:txBody>
      </p:sp>
      <p:pic>
        <p:nvPicPr>
          <p:cNvPr id="4" name="Content Placeholder 3"/>
          <p:cNvPicPr>
            <a:picLocks noGrp="1" noChangeAspect="1"/>
          </p:cNvPicPr>
          <p:nvPr>
            <p:ph idx="1"/>
          </p:nvPr>
        </p:nvPicPr>
        <p:blipFill>
          <a:blip r:embed="rId2"/>
          <a:stretch>
            <a:fillRect/>
          </a:stretch>
        </p:blipFill>
        <p:spPr>
          <a:xfrm>
            <a:off x="498124" y="2620561"/>
            <a:ext cx="5397500" cy="3263900"/>
          </a:xfrm>
        </p:spPr>
      </p:pic>
      <p:pic>
        <p:nvPicPr>
          <p:cNvPr id="7" name="Picture 6"/>
          <p:cNvPicPr>
            <a:picLocks noChangeAspect="1"/>
          </p:cNvPicPr>
          <p:nvPr/>
        </p:nvPicPr>
        <p:blipFill>
          <a:blip r:embed="rId3"/>
          <a:stretch>
            <a:fillRect/>
          </a:stretch>
        </p:blipFill>
        <p:spPr>
          <a:xfrm>
            <a:off x="6096000" y="367021"/>
            <a:ext cx="6004849" cy="3885490"/>
          </a:xfrm>
          <a:prstGeom prst="rect">
            <a:avLst/>
          </a:prstGeom>
        </p:spPr>
      </p:pic>
      <p:sp>
        <p:nvSpPr>
          <p:cNvPr id="8" name="TextBox 7"/>
          <p:cNvSpPr txBox="1"/>
          <p:nvPr/>
        </p:nvSpPr>
        <p:spPr>
          <a:xfrm>
            <a:off x="6254328" y="4929208"/>
            <a:ext cx="4780283" cy="461665"/>
          </a:xfrm>
          <a:prstGeom prst="rect">
            <a:avLst/>
          </a:prstGeom>
          <a:noFill/>
        </p:spPr>
        <p:txBody>
          <a:bodyPr wrap="none" rtlCol="0">
            <a:spAutoFit/>
          </a:bodyPr>
          <a:lstStyle/>
          <a:p>
            <a:r>
              <a:rPr lang="en-US" sz="2400" dirty="0"/>
              <a:t>map(key1,value) -&gt; list&lt;key2,value2&gt;</a:t>
            </a:r>
          </a:p>
        </p:txBody>
      </p:sp>
      <p:sp>
        <p:nvSpPr>
          <p:cNvPr id="9" name="TextBox 8"/>
          <p:cNvSpPr txBox="1"/>
          <p:nvPr/>
        </p:nvSpPr>
        <p:spPr>
          <a:xfrm>
            <a:off x="6254327" y="5464898"/>
            <a:ext cx="5827005" cy="461665"/>
          </a:xfrm>
          <a:prstGeom prst="rect">
            <a:avLst/>
          </a:prstGeom>
          <a:noFill/>
        </p:spPr>
        <p:txBody>
          <a:bodyPr wrap="square" rtlCol="0">
            <a:spAutoFit/>
          </a:bodyPr>
          <a:lstStyle/>
          <a:p>
            <a:r>
              <a:rPr lang="en-US" sz="2400" dirty="0"/>
              <a:t>reduce(key2, list&lt;value2&gt;) -&gt; list&lt;value3&gt;</a:t>
            </a:r>
          </a:p>
        </p:txBody>
      </p:sp>
    </p:spTree>
    <p:extLst>
      <p:ext uri="{BB962C8B-B14F-4D97-AF65-F5344CB8AC3E}">
        <p14:creationId xmlns:p14="http://schemas.microsoft.com/office/powerpoint/2010/main" val="3832311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231363" y="893758"/>
            <a:ext cx="9554693" cy="5070484"/>
          </a:xfrm>
        </p:spPr>
      </p:pic>
    </p:spTree>
    <p:extLst>
      <p:ext uri="{BB962C8B-B14F-4D97-AF65-F5344CB8AC3E}">
        <p14:creationId xmlns:p14="http://schemas.microsoft.com/office/powerpoint/2010/main" val="6628504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782196" y="122080"/>
            <a:ext cx="6442607" cy="6613839"/>
          </a:xfrm>
        </p:spPr>
      </p:pic>
      <p:sp>
        <p:nvSpPr>
          <p:cNvPr id="5" name="TextBox 4"/>
          <p:cNvSpPr txBox="1"/>
          <p:nvPr/>
        </p:nvSpPr>
        <p:spPr>
          <a:xfrm>
            <a:off x="7379201" y="305063"/>
            <a:ext cx="4399142" cy="5355312"/>
          </a:xfrm>
          <a:prstGeom prst="rect">
            <a:avLst/>
          </a:prstGeom>
          <a:noFill/>
        </p:spPr>
        <p:txBody>
          <a:bodyPr wrap="square" rtlCol="0">
            <a:spAutoFit/>
          </a:bodyPr>
          <a:lstStyle/>
          <a:p>
            <a:pPr marL="515938" indent="-515938">
              <a:tabLst>
                <a:tab pos="447675" algn="l"/>
              </a:tabLst>
            </a:pPr>
            <a:r>
              <a:rPr lang="en-US" dirty="0" smtClean="0"/>
              <a:t>Usage: </a:t>
            </a:r>
          </a:p>
          <a:p>
            <a:pPr marL="515938" indent="-515938">
              <a:tabLst>
                <a:tab pos="447675" algn="l"/>
              </a:tabLst>
            </a:pPr>
            <a:r>
              <a:rPr lang="en-US" dirty="0" smtClean="0"/>
              <a:t>$HADOOP_PREFIX/bin/</a:t>
            </a:r>
            <a:r>
              <a:rPr lang="en-US" dirty="0" err="1" smtClean="0"/>
              <a:t>hadoop</a:t>
            </a:r>
            <a:r>
              <a:rPr lang="en-US" dirty="0" smtClean="0"/>
              <a:t> jar </a:t>
            </a:r>
            <a:r>
              <a:rPr lang="en-US" dirty="0" err="1" smtClean="0"/>
              <a:t>hadoop-streaming.jar</a:t>
            </a:r>
            <a:r>
              <a:rPr lang="en-US" dirty="0" smtClean="0"/>
              <a:t> [options]Options:</a:t>
            </a:r>
          </a:p>
          <a:p>
            <a:pPr marL="515938" indent="-515938">
              <a:tabLst>
                <a:tab pos="447675" algn="l"/>
              </a:tabLst>
            </a:pPr>
            <a:endParaRPr lang="en-US" b="1" dirty="0" smtClean="0"/>
          </a:p>
          <a:p>
            <a:pPr marL="515938" indent="-515938">
              <a:tabLst>
                <a:tab pos="447675" algn="l"/>
              </a:tabLst>
            </a:pPr>
            <a:r>
              <a:rPr lang="en-US" b="1" dirty="0" smtClean="0"/>
              <a:t> -input</a:t>
            </a:r>
          </a:p>
          <a:p>
            <a:pPr marL="515938" indent="-515938">
              <a:tabLst>
                <a:tab pos="447675" algn="l"/>
              </a:tabLst>
            </a:pPr>
            <a:r>
              <a:rPr lang="en-US" dirty="0" smtClean="0"/>
              <a:t>	&lt;path&gt; DFS input file(s) for the Map step.</a:t>
            </a:r>
          </a:p>
          <a:p>
            <a:pPr marL="515938" indent="-515938">
              <a:tabLst>
                <a:tab pos="447675" algn="l"/>
              </a:tabLst>
            </a:pPr>
            <a:r>
              <a:rPr lang="en-US" dirty="0" smtClean="0"/>
              <a:t> -</a:t>
            </a:r>
            <a:r>
              <a:rPr lang="en-US" b="1" dirty="0" smtClean="0"/>
              <a:t>output</a:t>
            </a:r>
          </a:p>
          <a:p>
            <a:pPr marL="515938" indent="-515938">
              <a:tabLst>
                <a:tab pos="447675" algn="l"/>
              </a:tabLst>
            </a:pPr>
            <a:r>
              <a:rPr lang="en-US" dirty="0"/>
              <a:t>	</a:t>
            </a:r>
            <a:r>
              <a:rPr lang="en-US" dirty="0" smtClean="0"/>
              <a:t>&lt;path&gt; DFS output directory for the Reduce step.</a:t>
            </a:r>
          </a:p>
          <a:p>
            <a:pPr marL="515938" indent="-515938">
              <a:tabLst>
                <a:tab pos="447675" algn="l"/>
              </a:tabLst>
            </a:pPr>
            <a:r>
              <a:rPr lang="en-US" dirty="0" smtClean="0"/>
              <a:t> -</a:t>
            </a:r>
            <a:r>
              <a:rPr lang="en-US" b="1" dirty="0" smtClean="0"/>
              <a:t>mapper</a:t>
            </a:r>
          </a:p>
          <a:p>
            <a:pPr marL="515938" indent="-515938">
              <a:tabLst>
                <a:tab pos="447675" algn="l"/>
              </a:tabLst>
            </a:pPr>
            <a:r>
              <a:rPr lang="en-US" dirty="0"/>
              <a:t>	</a:t>
            </a:r>
            <a:r>
              <a:rPr lang="en-US" dirty="0" smtClean="0"/>
              <a:t>&lt;</a:t>
            </a:r>
            <a:r>
              <a:rPr lang="en-US" dirty="0" err="1" smtClean="0"/>
              <a:t>cmd|JavaClassName</a:t>
            </a:r>
            <a:r>
              <a:rPr lang="en-US" dirty="0" smtClean="0"/>
              <a:t>&gt; Optional. Command to be run as mapper.</a:t>
            </a:r>
          </a:p>
          <a:p>
            <a:pPr marL="515938" indent="-515938">
              <a:tabLst>
                <a:tab pos="447675" algn="l"/>
              </a:tabLst>
            </a:pPr>
            <a:r>
              <a:rPr lang="en-US" dirty="0" smtClean="0"/>
              <a:t> -</a:t>
            </a:r>
            <a:r>
              <a:rPr lang="en-US" b="1" dirty="0" smtClean="0"/>
              <a:t>combiner</a:t>
            </a:r>
          </a:p>
          <a:p>
            <a:pPr marL="515938" indent="-515938">
              <a:tabLst>
                <a:tab pos="447675" algn="l"/>
              </a:tabLst>
            </a:pPr>
            <a:r>
              <a:rPr lang="en-US" dirty="0"/>
              <a:t>	</a:t>
            </a:r>
            <a:r>
              <a:rPr lang="en-US" dirty="0" smtClean="0"/>
              <a:t>&lt;</a:t>
            </a:r>
            <a:r>
              <a:rPr lang="en-US" dirty="0" err="1" smtClean="0"/>
              <a:t>cmd|JavaClassName</a:t>
            </a:r>
            <a:r>
              <a:rPr lang="en-US" dirty="0" smtClean="0"/>
              <a:t>&gt; Optional. Command to be run as combiner.</a:t>
            </a:r>
          </a:p>
          <a:p>
            <a:pPr marL="515938" indent="-515938">
              <a:tabLst>
                <a:tab pos="447675" algn="l"/>
              </a:tabLst>
            </a:pPr>
            <a:r>
              <a:rPr lang="en-US" dirty="0" smtClean="0"/>
              <a:t> -</a:t>
            </a:r>
            <a:r>
              <a:rPr lang="en-US" b="1" dirty="0" smtClean="0"/>
              <a:t>reducer</a:t>
            </a:r>
          </a:p>
          <a:p>
            <a:pPr marL="515938" indent="-515938">
              <a:tabLst>
                <a:tab pos="447675" algn="l"/>
              </a:tabLst>
            </a:pPr>
            <a:r>
              <a:rPr lang="en-US" dirty="0"/>
              <a:t>	</a:t>
            </a:r>
            <a:r>
              <a:rPr lang="en-US" dirty="0" smtClean="0"/>
              <a:t>&lt;</a:t>
            </a:r>
            <a:r>
              <a:rPr lang="en-US" dirty="0" err="1" smtClean="0"/>
              <a:t>cmd|JavaClassName</a:t>
            </a:r>
            <a:r>
              <a:rPr lang="en-US" dirty="0" smtClean="0"/>
              <a:t>&gt; Optional. Command to be run as reducer.</a:t>
            </a:r>
            <a:endParaRPr lang="en-US" dirty="0"/>
          </a:p>
        </p:txBody>
      </p:sp>
    </p:spTree>
    <p:extLst>
      <p:ext uri="{BB962C8B-B14F-4D97-AF65-F5344CB8AC3E}">
        <p14:creationId xmlns:p14="http://schemas.microsoft.com/office/powerpoint/2010/main" val="11886866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25696" y="1160"/>
            <a:ext cx="9540607" cy="6856840"/>
          </a:xfrm>
        </p:spPr>
      </p:pic>
    </p:spTree>
    <p:extLst>
      <p:ext uri="{BB962C8B-B14F-4D97-AF65-F5344CB8AC3E}">
        <p14:creationId xmlns:p14="http://schemas.microsoft.com/office/powerpoint/2010/main" val="4171276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Sandbox Setup</a:t>
            </a:r>
            <a:endParaRPr lang="en-US" dirty="0"/>
          </a:p>
        </p:txBody>
      </p:sp>
      <p:sp>
        <p:nvSpPr>
          <p:cNvPr id="3" name="Content Placeholder 2"/>
          <p:cNvSpPr>
            <a:spLocks noGrp="1"/>
          </p:cNvSpPr>
          <p:nvPr>
            <p:ph idx="1"/>
          </p:nvPr>
        </p:nvSpPr>
        <p:spPr/>
        <p:txBody>
          <a:bodyPr/>
          <a:lstStyle/>
          <a:p>
            <a:r>
              <a:rPr lang="en-US" dirty="0" smtClean="0"/>
              <a:t>Connecting</a:t>
            </a:r>
          </a:p>
          <a:p>
            <a:r>
              <a:rPr lang="en-US" dirty="0" smtClean="0"/>
              <a:t>Create user account, make yourself </a:t>
            </a:r>
            <a:r>
              <a:rPr lang="en-US" dirty="0" err="1" smtClean="0"/>
              <a:t>sudoer</a:t>
            </a:r>
            <a:endParaRPr lang="en-US" dirty="0"/>
          </a:p>
          <a:p>
            <a:pPr lvl="1"/>
            <a:r>
              <a:rPr lang="en-US" dirty="0" err="1"/>
              <a:t>useradd</a:t>
            </a:r>
            <a:r>
              <a:rPr lang="en-US" dirty="0"/>
              <a:t> -m -c "Max Headway" </a:t>
            </a:r>
            <a:r>
              <a:rPr lang="en-US" dirty="0" err="1" smtClean="0"/>
              <a:t>mheadway</a:t>
            </a:r>
            <a:endParaRPr lang="en-US" dirty="0" smtClean="0"/>
          </a:p>
          <a:p>
            <a:pPr lvl="1"/>
            <a:r>
              <a:rPr lang="en-US" dirty="0" err="1"/>
              <a:t>p</a:t>
            </a:r>
            <a:r>
              <a:rPr lang="en-US" dirty="0" err="1" smtClean="0"/>
              <a:t>asswd</a:t>
            </a:r>
            <a:r>
              <a:rPr lang="en-US" dirty="0" smtClean="0"/>
              <a:t> </a:t>
            </a:r>
            <a:r>
              <a:rPr lang="en-US" dirty="0" err="1" smtClean="0"/>
              <a:t>mheadway</a:t>
            </a:r>
            <a:endParaRPr lang="en-US" dirty="0" smtClean="0"/>
          </a:p>
          <a:p>
            <a:pPr lvl="1"/>
            <a:r>
              <a:rPr lang="en-US" dirty="0" smtClean="0"/>
              <a:t>vi /</a:t>
            </a:r>
            <a:r>
              <a:rPr lang="en-US" dirty="0" err="1" smtClean="0"/>
              <a:t>etc</a:t>
            </a:r>
            <a:r>
              <a:rPr lang="en-US" dirty="0" smtClean="0"/>
              <a:t>/group</a:t>
            </a:r>
          </a:p>
          <a:p>
            <a:r>
              <a:rPr lang="en-US" dirty="0" smtClean="0"/>
              <a:t>SSH/SCP password-less access</a:t>
            </a:r>
          </a:p>
          <a:p>
            <a:r>
              <a:rPr lang="en-US" dirty="0" smtClean="0"/>
              <a:t>Install additional packages on the sandbox</a:t>
            </a:r>
          </a:p>
          <a:p>
            <a:pPr lvl="1"/>
            <a:r>
              <a:rPr lang="en-US" dirty="0" err="1"/>
              <a:t>s</a:t>
            </a:r>
            <a:r>
              <a:rPr lang="en-US" dirty="0" err="1" smtClean="0"/>
              <a:t>udo</a:t>
            </a:r>
            <a:r>
              <a:rPr lang="en-US" dirty="0" smtClean="0"/>
              <a:t> yum install R</a:t>
            </a:r>
          </a:p>
        </p:txBody>
      </p:sp>
    </p:spTree>
    <p:extLst>
      <p:ext uri="{BB962C8B-B14F-4D97-AF65-F5344CB8AC3E}">
        <p14:creationId xmlns:p14="http://schemas.microsoft.com/office/powerpoint/2010/main" val="12777057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Cluster Login/Transfer Data </a:t>
            </a:r>
            <a:endParaRPr lang="en-US" dirty="0"/>
          </a:p>
        </p:txBody>
      </p:sp>
      <p:sp>
        <p:nvSpPr>
          <p:cNvPr id="3" name="Content Placeholder 2"/>
          <p:cNvSpPr>
            <a:spLocks noGrp="1"/>
          </p:cNvSpPr>
          <p:nvPr>
            <p:ph idx="1"/>
          </p:nvPr>
        </p:nvSpPr>
        <p:spPr/>
        <p:txBody>
          <a:bodyPr/>
          <a:lstStyle/>
          <a:p>
            <a:r>
              <a:rPr lang="en-US" dirty="0" err="1" smtClean="0"/>
              <a:t>ssh</a:t>
            </a:r>
            <a:r>
              <a:rPr lang="en-US" dirty="0" smtClean="0"/>
              <a:t>/</a:t>
            </a:r>
            <a:r>
              <a:rPr lang="en-US" dirty="0" err="1" smtClean="0"/>
              <a:t>scp</a:t>
            </a:r>
            <a:endParaRPr lang="en-US" dirty="0" smtClean="0"/>
          </a:p>
          <a:p>
            <a:r>
              <a:rPr lang="en-US" dirty="0" smtClean="0"/>
              <a:t>Putty/</a:t>
            </a:r>
            <a:r>
              <a:rPr lang="en-US" dirty="0" err="1" smtClean="0"/>
              <a:t>WinSCP</a:t>
            </a:r>
            <a:endParaRPr lang="en-US" dirty="0" smtClean="0"/>
          </a:p>
          <a:p>
            <a:r>
              <a:rPr lang="en-US" dirty="0" smtClean="0"/>
              <a:t>FileZilla</a:t>
            </a:r>
          </a:p>
          <a:p>
            <a:endParaRPr lang="en-US" dirty="0"/>
          </a:p>
        </p:txBody>
      </p:sp>
    </p:spTree>
    <p:extLst>
      <p:ext uri="{BB962C8B-B14F-4D97-AF65-F5344CB8AC3E}">
        <p14:creationId xmlns:p14="http://schemas.microsoft.com/office/powerpoint/2010/main" val="17108311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Navigate HDFS</a:t>
            </a:r>
            <a:endParaRPr lang="en-US" dirty="0"/>
          </a:p>
        </p:txBody>
      </p:sp>
      <p:sp>
        <p:nvSpPr>
          <p:cNvPr id="3" name="Content Placeholder 2"/>
          <p:cNvSpPr>
            <a:spLocks noGrp="1"/>
          </p:cNvSpPr>
          <p:nvPr>
            <p:ph idx="1"/>
          </p:nvPr>
        </p:nvSpPr>
        <p:spPr/>
        <p:txBody>
          <a:bodyPr/>
          <a:lstStyle/>
          <a:p>
            <a:r>
              <a:rPr lang="en-US" dirty="0" smtClean="0"/>
              <a:t>General Commands</a:t>
            </a:r>
          </a:p>
          <a:p>
            <a:pPr lvl="1"/>
            <a:r>
              <a:rPr lang="en-US" dirty="0" err="1"/>
              <a:t>hdfs</a:t>
            </a:r>
            <a:r>
              <a:rPr lang="en-US" dirty="0"/>
              <a:t> </a:t>
            </a:r>
            <a:r>
              <a:rPr lang="en-US" dirty="0" err="1"/>
              <a:t>dfs</a:t>
            </a:r>
            <a:r>
              <a:rPr lang="en-US" dirty="0"/>
              <a:t> -usage</a:t>
            </a:r>
            <a:endParaRPr lang="en-US" dirty="0" smtClean="0"/>
          </a:p>
          <a:p>
            <a:pPr lvl="1"/>
            <a:r>
              <a:rPr lang="en-US" dirty="0" err="1" smtClean="0"/>
              <a:t>hdfs</a:t>
            </a:r>
            <a:r>
              <a:rPr lang="en-US" dirty="0" smtClean="0"/>
              <a:t> </a:t>
            </a:r>
            <a:r>
              <a:rPr lang="en-US" dirty="0" err="1" smtClean="0"/>
              <a:t>dfs</a:t>
            </a:r>
            <a:r>
              <a:rPr lang="en-US" dirty="0" smtClean="0"/>
              <a:t> -</a:t>
            </a:r>
            <a:r>
              <a:rPr lang="en-US" dirty="0" err="1" smtClean="0"/>
              <a:t>ls</a:t>
            </a:r>
            <a:r>
              <a:rPr lang="en-US" dirty="0" smtClean="0"/>
              <a:t> /</a:t>
            </a:r>
          </a:p>
          <a:p>
            <a:pPr lvl="1"/>
            <a:r>
              <a:rPr lang="en-US" dirty="0" err="1" smtClean="0"/>
              <a:t>hdfs</a:t>
            </a:r>
            <a:r>
              <a:rPr lang="en-US" dirty="0" smtClean="0"/>
              <a:t> </a:t>
            </a:r>
            <a:r>
              <a:rPr lang="en-US" dirty="0" err="1" smtClean="0"/>
              <a:t>dfs</a:t>
            </a:r>
            <a:r>
              <a:rPr lang="en-US" dirty="0" smtClean="0"/>
              <a:t> –</a:t>
            </a:r>
            <a:r>
              <a:rPr lang="en-US" dirty="0" err="1" smtClean="0"/>
              <a:t>mkdir</a:t>
            </a:r>
            <a:r>
              <a:rPr lang="en-US" dirty="0" smtClean="0"/>
              <a:t> –p /home/</a:t>
            </a:r>
            <a:r>
              <a:rPr lang="en-US" dirty="0" err="1" smtClean="0"/>
              <a:t>mheadway</a:t>
            </a:r>
            <a:r>
              <a:rPr lang="en-US" dirty="0" smtClean="0"/>
              <a:t> </a:t>
            </a:r>
          </a:p>
          <a:p>
            <a:pPr lvl="1"/>
            <a:r>
              <a:rPr lang="en-US" dirty="0" smtClean="0"/>
              <a:t>alias </a:t>
            </a:r>
            <a:r>
              <a:rPr lang="en-US" dirty="0" err="1" smtClean="0"/>
              <a:t>hls</a:t>
            </a:r>
            <a:r>
              <a:rPr lang="en-US" dirty="0" smtClean="0"/>
              <a:t>='</a:t>
            </a:r>
            <a:r>
              <a:rPr lang="en-US" dirty="0" err="1" smtClean="0"/>
              <a:t>hdfs</a:t>
            </a:r>
            <a:r>
              <a:rPr lang="en-US" dirty="0" smtClean="0"/>
              <a:t> </a:t>
            </a:r>
            <a:r>
              <a:rPr lang="en-US" dirty="0" err="1" smtClean="0"/>
              <a:t>dfs</a:t>
            </a:r>
            <a:r>
              <a:rPr lang="en-US" dirty="0" smtClean="0"/>
              <a:t> -</a:t>
            </a:r>
            <a:r>
              <a:rPr lang="en-US" dirty="0" err="1" smtClean="0"/>
              <a:t>ls</a:t>
            </a:r>
            <a:r>
              <a:rPr lang="en-US" dirty="0" smtClean="0"/>
              <a:t> $*'</a:t>
            </a:r>
            <a:endParaRPr lang="en-US" dirty="0"/>
          </a:p>
        </p:txBody>
      </p:sp>
    </p:spTree>
    <p:extLst>
      <p:ext uri="{BB962C8B-B14F-4D97-AF65-F5344CB8AC3E}">
        <p14:creationId xmlns:p14="http://schemas.microsoft.com/office/powerpoint/2010/main" val="12813614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142</TotalTime>
  <Words>364</Words>
  <Application>Microsoft Macintosh PowerPoint</Application>
  <PresentationFormat>Widescreen</PresentationFormat>
  <Paragraphs>84</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Calibri</vt:lpstr>
      <vt:lpstr>Calibri Light</vt:lpstr>
      <vt:lpstr>Courier</vt:lpstr>
      <vt:lpstr>Arial</vt:lpstr>
      <vt:lpstr>Office Theme</vt:lpstr>
      <vt:lpstr>Map-Reduce Streaming API</vt:lpstr>
      <vt:lpstr>Examples</vt:lpstr>
      <vt:lpstr>HDFS + MapReduce</vt:lpstr>
      <vt:lpstr>PowerPoint Presentation</vt:lpstr>
      <vt:lpstr>PowerPoint Presentation</vt:lpstr>
      <vt:lpstr>PowerPoint Presentation</vt:lpstr>
      <vt:lpstr>Sandbox Setup</vt:lpstr>
      <vt:lpstr>Cluster Login/Transfer Data </vt:lpstr>
      <vt:lpstr>Navigate HDFS</vt:lpstr>
      <vt:lpstr>Map-Reduce Streaming API</vt:lpstr>
      <vt:lpstr>Examples</vt:lpstr>
      <vt:lpstr>Word Count</vt:lpstr>
      <vt:lpstr>Twitter ETL</vt:lpstr>
      <vt:lpstr>Collating</vt:lpstr>
      <vt:lpstr>Filtering (“Grepping”), Parsing, and Validation</vt:lpstr>
      <vt:lpstr>Sorting</vt:lpstr>
      <vt:lpstr>Joining</vt:lpstr>
      <vt:lpstr>PowerPoint Presentation</vt:lpstr>
      <vt:lpstr>…basically counting</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Map-Reduce Streaming API</dc:title>
  <dc:creator>Peter Molnar</dc:creator>
  <cp:lastModifiedBy>Peter Molnar</cp:lastModifiedBy>
  <cp:revision>8</cp:revision>
  <dcterms:created xsi:type="dcterms:W3CDTF">2016-04-01T14:19:56Z</dcterms:created>
  <dcterms:modified xsi:type="dcterms:W3CDTF">2016-04-01T16:42:44Z</dcterms:modified>
</cp:coreProperties>
</file>

<file path=docProps/thumbnail.jpeg>
</file>